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dc0d2d52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dc0d2d52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dc0d2d52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dc0d2d52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dc0d2d52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dc0d2d52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32" name="Google Shape;132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53" name="Google Shape;153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54" name="Google Shape;15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6" name="Google Shape;1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" name="Google Shape;161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2" name="Google Shape;162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Google Shape;16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Google Shape;17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3" name="Google Shape;17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" name="Google Shape;17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Google Shape;17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5" name="Google Shape;18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9" name="Google Shape;189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"/>
            <a:ext cx="91440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7"/>
          <p:cNvSpPr txBox="1"/>
          <p:nvPr>
            <p:ph type="title"/>
          </p:nvPr>
        </p:nvSpPr>
        <p:spPr>
          <a:xfrm>
            <a:off x="3868225" y="406900"/>
            <a:ext cx="4482600" cy="1537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3" name="Google Shape;193;p17"/>
          <p:cNvSpPr txBox="1"/>
          <p:nvPr>
            <p:ph idx="1" type="body"/>
          </p:nvPr>
        </p:nvSpPr>
        <p:spPr>
          <a:xfrm>
            <a:off x="3868318" y="2053723"/>
            <a:ext cx="4482600" cy="2378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4" name="Google Shape;19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/>
          <p:nvPr/>
        </p:nvSpPr>
        <p:spPr>
          <a:xfrm>
            <a:off x="0" y="0"/>
            <a:ext cx="9144000" cy="398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"/>
          <p:cNvSpPr txBox="1"/>
          <p:nvPr>
            <p:ph type="title"/>
          </p:nvPr>
        </p:nvSpPr>
        <p:spPr>
          <a:xfrm>
            <a:off x="838350" y="4094725"/>
            <a:ext cx="7467300" cy="962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3341300" y="314875"/>
            <a:ext cx="5486400" cy="451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9"/>
          <p:cNvSpPr/>
          <p:nvPr/>
        </p:nvSpPr>
        <p:spPr>
          <a:xfrm>
            <a:off x="3341300" y="314875"/>
            <a:ext cx="5486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9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6" name="Google Shape;206;p19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07" name="Google Shape;20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3">
    <p:bg>
      <p:bgPr>
        <a:solidFill>
          <a:srgbClr val="FFFFFF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0"/>
          <p:cNvSpPr/>
          <p:nvPr/>
        </p:nvSpPr>
        <p:spPr>
          <a:xfrm>
            <a:off x="0" y="0"/>
            <a:ext cx="3585000" cy="51435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0"/>
          <p:cNvSpPr/>
          <p:nvPr/>
        </p:nvSpPr>
        <p:spPr>
          <a:xfrm>
            <a:off x="4108825" y="6365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0"/>
          <p:cNvSpPr/>
          <p:nvPr/>
        </p:nvSpPr>
        <p:spPr>
          <a:xfrm>
            <a:off x="388425" y="636500"/>
            <a:ext cx="2789700" cy="57900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0"/>
          <p:cNvSpPr txBox="1"/>
          <p:nvPr>
            <p:ph type="title"/>
          </p:nvPr>
        </p:nvSpPr>
        <p:spPr>
          <a:xfrm>
            <a:off x="308775" y="770525"/>
            <a:ext cx="2866800" cy="3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4" name="Google Shape;214;p20"/>
          <p:cNvSpPr txBox="1"/>
          <p:nvPr>
            <p:ph idx="1" type="body"/>
          </p:nvPr>
        </p:nvSpPr>
        <p:spPr>
          <a:xfrm>
            <a:off x="4022850" y="770525"/>
            <a:ext cx="4919400" cy="381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5" name="Google Shape;21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4">
    <p:bg>
      <p:bgPr>
        <a:solidFill>
          <a:srgbClr val="FFFFFF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"/>
            <a:ext cx="91440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1"/>
          <p:cNvSpPr txBox="1"/>
          <p:nvPr>
            <p:ph type="ctrTitle"/>
          </p:nvPr>
        </p:nvSpPr>
        <p:spPr>
          <a:xfrm>
            <a:off x="3868225" y="1416600"/>
            <a:ext cx="4482600" cy="2310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9" name="Google Shape;2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5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2"/>
          <p:cNvSpPr/>
          <p:nvPr/>
        </p:nvSpPr>
        <p:spPr>
          <a:xfrm>
            <a:off x="3341300" y="314875"/>
            <a:ext cx="5486400" cy="451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/>
          <p:nvPr/>
        </p:nvSpPr>
        <p:spPr>
          <a:xfrm>
            <a:off x="3341300" y="314875"/>
            <a:ext cx="5486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2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6" name="Google Shape;226;p22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27" name="Google Shape;22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G5 - Smart Office Cleaner Robot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2"/>
          <p:cNvSpPr txBox="1"/>
          <p:nvPr>
            <p:ph type="ctrTitle"/>
          </p:nvPr>
        </p:nvSpPr>
        <p:spPr>
          <a:xfrm>
            <a:off x="3868225" y="1416600"/>
            <a:ext cx="4482600" cy="231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 txBox="1"/>
          <p:nvPr>
            <p:ph type="title"/>
          </p:nvPr>
        </p:nvSpPr>
        <p:spPr>
          <a:xfrm>
            <a:off x="3868225" y="406900"/>
            <a:ext cx="4482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</a:t>
            </a:r>
            <a:endParaRPr/>
          </a:p>
        </p:txBody>
      </p:sp>
      <p:sp>
        <p:nvSpPr>
          <p:cNvPr id="238" name="Google Shape;238;p24"/>
          <p:cNvSpPr txBox="1"/>
          <p:nvPr>
            <p:ph idx="1" type="body"/>
          </p:nvPr>
        </p:nvSpPr>
        <p:spPr>
          <a:xfrm>
            <a:off x="3868318" y="2053723"/>
            <a:ext cx="4482600" cy="23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Main goal is to prepare robust, inexpensive affordable product with better  efficiency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5" title="Count of Would you prefer an automatic floor cleaner over traditional cleaning methods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18" y="-1"/>
            <a:ext cx="4496340" cy="398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5" title="Count of At what price do you expect an Automated Floor Cleaner in current market?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1425" y="509601"/>
            <a:ext cx="4562574" cy="296102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5"/>
          <p:cNvSpPr txBox="1"/>
          <p:nvPr>
            <p:ph type="title"/>
          </p:nvPr>
        </p:nvSpPr>
        <p:spPr>
          <a:xfrm>
            <a:off x="838350" y="4094725"/>
            <a:ext cx="7467300" cy="9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survey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Features to be added</a:t>
            </a:r>
            <a:endParaRPr/>
          </a:p>
        </p:txBody>
      </p:sp>
      <p:sp>
        <p:nvSpPr>
          <p:cNvPr id="251" name="Google Shape;251;p26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Dry cleaning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Wet Mopping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UV Sanitisation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Obstacle Avoidance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Manual/Autonomous Control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Terrain Mapping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AutoNum type="arabicPeriod"/>
            </a:pPr>
            <a:r>
              <a:rPr lang="en-GB"/>
              <a:t>Smartphone Connectivity (WiFI)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type="title"/>
          </p:nvPr>
        </p:nvSpPr>
        <p:spPr>
          <a:xfrm>
            <a:off x="308775" y="770525"/>
            <a:ext cx="2866800" cy="3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Electronic</a:t>
            </a:r>
            <a:r>
              <a:rPr lang="en-GB"/>
              <a:t>s to be used</a:t>
            </a:r>
            <a:endParaRPr/>
          </a:p>
        </p:txBody>
      </p:sp>
      <p:sp>
        <p:nvSpPr>
          <p:cNvPr id="257" name="Google Shape;257;p27"/>
          <p:cNvSpPr txBox="1"/>
          <p:nvPr>
            <p:ph idx="1" type="body"/>
          </p:nvPr>
        </p:nvSpPr>
        <p:spPr>
          <a:xfrm>
            <a:off x="4022850" y="770525"/>
            <a:ext cx="4919400" cy="38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Wifi Microcontroller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Motors with wheels(DC, Servo)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LIDAR sensor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PIR sensor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RTC Module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Battery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Sprayer and Blow dryer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AutoNum type="arabicPeriod"/>
            </a:pPr>
            <a:r>
              <a:rPr lang="en-GB"/>
              <a:t>UV Light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8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Parts</a:t>
            </a:r>
            <a:r>
              <a:rPr lang="en-GB"/>
              <a:t> to be fitted</a:t>
            </a:r>
            <a:endParaRPr/>
          </a:p>
        </p:txBody>
      </p:sp>
      <p:sp>
        <p:nvSpPr>
          <p:cNvPr id="263" name="Google Shape;263;p28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Brushes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Mop roller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Dustbin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AutoNum type="arabicPeriod"/>
            </a:pPr>
            <a:r>
              <a:rPr lang="en-GB"/>
              <a:t>Water cylinder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Proposed Design</a:t>
            </a:r>
            <a:endParaRPr sz="2700"/>
          </a:p>
        </p:txBody>
      </p:sp>
      <p:sp>
        <p:nvSpPr>
          <p:cNvPr id="269" name="Google Shape;269;p29"/>
          <p:cNvSpPr txBox="1"/>
          <p:nvPr/>
        </p:nvSpPr>
        <p:spPr>
          <a:xfrm>
            <a:off x="1436575" y="1307850"/>
            <a:ext cx="3365400" cy="28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9"/>
          <p:cNvSpPr txBox="1"/>
          <p:nvPr/>
        </p:nvSpPr>
        <p:spPr>
          <a:xfrm>
            <a:off x="1607350" y="1466700"/>
            <a:ext cx="3556200" cy="3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9"/>
          <p:cNvSpPr txBox="1"/>
          <p:nvPr/>
        </p:nvSpPr>
        <p:spPr>
          <a:xfrm>
            <a:off x="1567150" y="1537025"/>
            <a:ext cx="5244000" cy="22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9"/>
          <p:cNvSpPr txBox="1"/>
          <p:nvPr/>
        </p:nvSpPr>
        <p:spPr>
          <a:xfrm>
            <a:off x="1677665" y="2234208"/>
            <a:ext cx="57864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9"/>
          <p:cNvSpPr txBox="1"/>
          <p:nvPr/>
        </p:nvSpPr>
        <p:spPr>
          <a:xfrm>
            <a:off x="2109650" y="3074050"/>
            <a:ext cx="57864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4" name="Google Shape;2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3350" y="964975"/>
            <a:ext cx="5704699" cy="3984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280" name="Google Shape;280;p30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 sz="1900"/>
          </a:p>
        </p:txBody>
      </p:sp>
      <p:sp>
        <p:nvSpPr>
          <p:cNvPr id="281" name="Google Shape;281;p30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Display</a:t>
            </a:r>
            <a:endParaRPr sz="1800"/>
          </a:p>
        </p:txBody>
      </p:sp>
      <p:sp>
        <p:nvSpPr>
          <p:cNvPr id="282" name="Google Shape;282;p30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 sz="1900"/>
          </a:p>
        </p:txBody>
      </p:sp>
      <p:sp>
        <p:nvSpPr>
          <p:cNvPr id="283" name="Google Shape;283;p30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 sz="1700"/>
          </a:p>
        </p:txBody>
      </p:sp>
      <p:cxnSp>
        <p:nvCxnSpPr>
          <p:cNvPr id="284" name="Google Shape;284;p30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" name="Google Shape;285;p30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6" name="Google Shape;286;p30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7" name="Google Shape;287;p30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8" name="Google Shape;288;p30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0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0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0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" name="Google Shape;292;p30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93" name="Google Shape;293;p3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30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6" name="Google Shape;296;p30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97" name="Google Shape;297;p3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" name="Google Shape;299;p30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0" name="Google Shape;300;p30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01" name="Google Shape;301;p30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0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" name="Google Shape;303;p30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4" name="Google Shape;304;p30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05" name="Google Shape;305;p3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30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p30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314" name="Google Shape;314;p31"/>
          <p:cNvSpPr txBox="1"/>
          <p:nvPr/>
        </p:nvSpPr>
        <p:spPr>
          <a:xfrm>
            <a:off x="1900257" y="1396375"/>
            <a:ext cx="6477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Week 1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31"/>
          <p:cNvSpPr txBox="1"/>
          <p:nvPr/>
        </p:nvSpPr>
        <p:spPr>
          <a:xfrm>
            <a:off x="1766043" y="3032472"/>
            <a:ext cx="1367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Research &amp; Planning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31"/>
          <p:cNvSpPr txBox="1"/>
          <p:nvPr/>
        </p:nvSpPr>
        <p:spPr>
          <a:xfrm>
            <a:off x="3213818" y="1396375"/>
            <a:ext cx="6477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31"/>
          <p:cNvSpPr txBox="1"/>
          <p:nvPr/>
        </p:nvSpPr>
        <p:spPr>
          <a:xfrm>
            <a:off x="3130376" y="3032472"/>
            <a:ext cx="1367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Robot Design Preparation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31"/>
          <p:cNvSpPr txBox="1"/>
          <p:nvPr/>
        </p:nvSpPr>
        <p:spPr>
          <a:xfrm>
            <a:off x="4523450" y="1396375"/>
            <a:ext cx="6477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3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31"/>
          <p:cNvSpPr txBox="1"/>
          <p:nvPr/>
        </p:nvSpPr>
        <p:spPr>
          <a:xfrm>
            <a:off x="4510750" y="3215010"/>
            <a:ext cx="1367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Circuit and Software Simulation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31"/>
          <p:cNvSpPr txBox="1"/>
          <p:nvPr/>
        </p:nvSpPr>
        <p:spPr>
          <a:xfrm>
            <a:off x="5837441" y="1396375"/>
            <a:ext cx="6477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4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31"/>
          <p:cNvSpPr txBox="1"/>
          <p:nvPr/>
        </p:nvSpPr>
        <p:spPr>
          <a:xfrm>
            <a:off x="5911560" y="3614390"/>
            <a:ext cx="13677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Final Concept Presentation and Research Paper Publication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22" name="Google Shape;322;p31"/>
          <p:cNvCxnSpPr/>
          <p:nvPr/>
        </p:nvCxnSpPr>
        <p:spPr>
          <a:xfrm>
            <a:off x="2380471" y="1631997"/>
            <a:ext cx="768900" cy="884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" name="Google Shape;323;p31"/>
          <p:cNvSpPr/>
          <p:nvPr/>
        </p:nvSpPr>
        <p:spPr>
          <a:xfrm flipH="1">
            <a:off x="1738474" y="2354478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24" name="Google Shape;324;p31"/>
          <p:cNvSpPr/>
          <p:nvPr/>
        </p:nvSpPr>
        <p:spPr>
          <a:xfrm>
            <a:off x="1737925" y="2544254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25" name="Google Shape;325;p31"/>
          <p:cNvCxnSpPr/>
          <p:nvPr/>
        </p:nvCxnSpPr>
        <p:spPr>
          <a:xfrm>
            <a:off x="3694032" y="1631997"/>
            <a:ext cx="768900" cy="88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31"/>
          <p:cNvSpPr/>
          <p:nvPr/>
        </p:nvSpPr>
        <p:spPr>
          <a:xfrm flipH="1">
            <a:off x="3052035" y="2354478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7" name="Google Shape;327;p31"/>
          <p:cNvSpPr/>
          <p:nvPr/>
        </p:nvSpPr>
        <p:spPr>
          <a:xfrm>
            <a:off x="3051486" y="2544254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28" name="Google Shape;328;p31"/>
          <p:cNvCxnSpPr/>
          <p:nvPr/>
        </p:nvCxnSpPr>
        <p:spPr>
          <a:xfrm>
            <a:off x="5003664" y="1631997"/>
            <a:ext cx="768900" cy="88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" name="Google Shape;329;p31"/>
          <p:cNvSpPr/>
          <p:nvPr/>
        </p:nvSpPr>
        <p:spPr>
          <a:xfrm flipH="1">
            <a:off x="4361667" y="2354478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0" name="Google Shape;330;p31"/>
          <p:cNvSpPr/>
          <p:nvPr/>
        </p:nvSpPr>
        <p:spPr>
          <a:xfrm>
            <a:off x="4361118" y="2544254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1" name="Google Shape;331;p31"/>
          <p:cNvCxnSpPr/>
          <p:nvPr/>
        </p:nvCxnSpPr>
        <p:spPr>
          <a:xfrm>
            <a:off x="6317654" y="1631997"/>
            <a:ext cx="768900" cy="88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2" name="Google Shape;332;p31"/>
          <p:cNvSpPr/>
          <p:nvPr/>
        </p:nvSpPr>
        <p:spPr>
          <a:xfrm flipH="1">
            <a:off x="5675658" y="2354478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3" name="Google Shape;333;p31"/>
          <p:cNvSpPr/>
          <p:nvPr/>
        </p:nvSpPr>
        <p:spPr>
          <a:xfrm>
            <a:off x="5675109" y="2544254"/>
            <a:ext cx="1425900" cy="171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